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69" r:id="rId18"/>
    <p:sldId id="275" r:id="rId19"/>
    <p:sldId id="276" r:id="rId20"/>
    <p:sldId id="277" r:id="rId21"/>
    <p:sldId id="262" r:id="rId22"/>
    <p:sldId id="263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996" autoAdjust="0"/>
    <p:restoredTop sz="94660"/>
  </p:normalViewPr>
  <p:slideViewPr>
    <p:cSldViewPr snapToGrid="0">
      <p:cViewPr varScale="1">
        <p:scale>
          <a:sx n="98" d="100"/>
          <a:sy n="98" d="100"/>
        </p:scale>
        <p:origin x="6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F499-B90A-4256-88ED-FCF21CD52A22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3C1-D34D-4543-A76F-88FBF3F7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7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F499-B90A-4256-88ED-FCF21CD52A22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3C1-D34D-4543-A76F-88FBF3F7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4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F499-B90A-4256-88ED-FCF21CD52A22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3C1-D34D-4543-A76F-88FBF3F7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8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F499-B90A-4256-88ED-FCF21CD52A22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3C1-D34D-4543-A76F-88FBF3F7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8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F499-B90A-4256-88ED-FCF21CD52A22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3C1-D34D-4543-A76F-88FBF3F7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8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F499-B90A-4256-88ED-FCF21CD52A22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3C1-D34D-4543-A76F-88FBF3F7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2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F499-B90A-4256-88ED-FCF21CD52A22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3C1-D34D-4543-A76F-88FBF3F7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5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F499-B90A-4256-88ED-FCF21CD52A22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3C1-D34D-4543-A76F-88FBF3F7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6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F499-B90A-4256-88ED-FCF21CD52A22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3C1-D34D-4543-A76F-88FBF3F7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F499-B90A-4256-88ED-FCF21CD52A22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3C1-D34D-4543-A76F-88FBF3F7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F499-B90A-4256-88ED-FCF21CD52A22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23C1-D34D-4543-A76F-88FBF3F7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8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CF499-B90A-4256-88ED-FCF21CD52A22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B23C1-D34D-4543-A76F-88FBF3F7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3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oor to door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9050" y="277171"/>
            <a:ext cx="722376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050" y="5270015"/>
            <a:ext cx="7223760" cy="1104609"/>
          </a:xfrm>
        </p:spPr>
        <p:txBody>
          <a:bodyPr>
            <a:normAutofit/>
          </a:bodyPr>
          <a:lstStyle/>
          <a:p>
            <a:r>
              <a:rPr lang="en-US" dirty="0"/>
              <a:t>The Journey of Going </a:t>
            </a:r>
            <a:br>
              <a:rPr lang="en-US" dirty="0"/>
            </a:br>
            <a:r>
              <a:rPr lang="en-US" sz="3600" dirty="0"/>
              <a:t>“Door-to-Door”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4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voice of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9" y="365125"/>
            <a:ext cx="2218129" cy="22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A Zaeem helped a member with an errand; member was inspired to offer </a:t>
            </a:r>
            <a:r>
              <a:rPr lang="en-US" sz="6000" dirty="0" err="1"/>
              <a:t>chanda</a:t>
            </a:r>
            <a:endParaRPr lang="en-US" sz="6000" dirty="0"/>
          </a:p>
          <a:p>
            <a:pPr marL="0" indent="0" algn="ctr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50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 Nasir who never gave Ansar </a:t>
            </a:r>
            <a:r>
              <a:rPr lang="en-US" sz="6000" dirty="0" err="1"/>
              <a:t>chanda</a:t>
            </a:r>
            <a:r>
              <a:rPr lang="en-US" sz="6000" dirty="0"/>
              <a:t>, inquired about the “buzz” around Chanda; then proceeded to pay</a:t>
            </a:r>
          </a:p>
        </p:txBody>
      </p:sp>
      <p:pic>
        <p:nvPicPr>
          <p:cNvPr id="4" name="Picture 2" descr="Image result for voice of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9" y="365125"/>
            <a:ext cx="2218129" cy="22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5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 member was out of work for a while; was in training; paid </a:t>
            </a:r>
            <a:r>
              <a:rPr lang="en-US" sz="6000" dirty="0" err="1"/>
              <a:t>chanda</a:t>
            </a:r>
            <a:r>
              <a:rPr lang="en-US" sz="6000" dirty="0"/>
              <a:t> and asked for prayers</a:t>
            </a:r>
          </a:p>
        </p:txBody>
      </p:sp>
      <p:pic>
        <p:nvPicPr>
          <p:cNvPr id="4" name="Picture 2" descr="Image result for voice of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9" y="365125"/>
            <a:ext cx="2218129" cy="22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64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 Lajna member heard </a:t>
            </a:r>
            <a:r>
              <a:rPr lang="en-US" sz="6000" dirty="0" err="1"/>
              <a:t>chanda</a:t>
            </a:r>
            <a:r>
              <a:rPr lang="en-US" sz="6000" dirty="0"/>
              <a:t> announcement and paid </a:t>
            </a:r>
            <a:r>
              <a:rPr lang="en-US" sz="6000" dirty="0" err="1"/>
              <a:t>chanda</a:t>
            </a:r>
            <a:r>
              <a:rPr lang="en-US" sz="6000" dirty="0"/>
              <a:t> on behalf of her husband.</a:t>
            </a:r>
          </a:p>
        </p:txBody>
      </p:sp>
      <p:pic>
        <p:nvPicPr>
          <p:cNvPr id="4" name="Picture 2" descr="Image result for voice of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9" y="369912"/>
            <a:ext cx="2218129" cy="22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27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voice of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9" y="365125"/>
            <a:ext cx="2218129" cy="22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A Zaeem met a Nasir for the first time in late December; he reminded the Nasir about </a:t>
            </a:r>
            <a:r>
              <a:rPr lang="en-US" sz="4800" dirty="0" err="1"/>
              <a:t>chanda</a:t>
            </a:r>
            <a:r>
              <a:rPr lang="en-US" sz="4800" dirty="0"/>
              <a:t> and the member paid whatever was in his </a:t>
            </a:r>
            <a:r>
              <a:rPr lang="en-US" sz="4800" dirty="0" err="1"/>
              <a:t>poket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5039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voice of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9" y="365125"/>
            <a:ext cx="2218129" cy="22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 Zaeem visited an elderly Nasir to inquire about his health; on his way out the member paid </a:t>
            </a:r>
            <a:r>
              <a:rPr lang="en-US" sz="6000" dirty="0" err="1"/>
              <a:t>chanda</a:t>
            </a:r>
            <a:r>
              <a:rPr lang="en-US" sz="6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28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 Zaeem said the </a:t>
            </a:r>
            <a:r>
              <a:rPr lang="en-US" sz="6000" dirty="0" err="1"/>
              <a:t>tajneed</a:t>
            </a:r>
            <a:r>
              <a:rPr lang="en-US" sz="6000" dirty="0"/>
              <a:t> is too high, so reduce my </a:t>
            </a:r>
            <a:r>
              <a:rPr lang="en-US" sz="6000" dirty="0" err="1"/>
              <a:t>tajneed</a:t>
            </a:r>
            <a:r>
              <a:rPr lang="en-US" sz="6000" dirty="0"/>
              <a:t> by 15. In the end 10 of those 15 paid </a:t>
            </a:r>
            <a:r>
              <a:rPr lang="en-US" sz="6000" dirty="0" err="1"/>
              <a:t>chanda</a:t>
            </a:r>
            <a:r>
              <a:rPr lang="en-US" sz="6000" dirty="0"/>
              <a:t>.</a:t>
            </a:r>
          </a:p>
        </p:txBody>
      </p:sp>
      <p:pic>
        <p:nvPicPr>
          <p:cNvPr id="4" name="Picture 2" descr="Image result for voice of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9" y="365125"/>
            <a:ext cx="2218129" cy="22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877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 member who never gave Ansar </a:t>
            </a:r>
            <a:r>
              <a:rPr lang="en-US" sz="6000" dirty="0" err="1"/>
              <a:t>chanda</a:t>
            </a:r>
            <a:r>
              <a:rPr lang="en-US" sz="6000" dirty="0"/>
              <a:t>, inquired about the “buzz” around Chanda; then proceeded to pay</a:t>
            </a:r>
          </a:p>
        </p:txBody>
      </p:sp>
      <p:pic>
        <p:nvPicPr>
          <p:cNvPr id="4" name="Picture 2" descr="Image result for voice of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9" y="369912"/>
            <a:ext cx="2218129" cy="22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95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 Zaeem considered removing a member from </a:t>
            </a:r>
            <a:r>
              <a:rPr lang="en-US" sz="6000" dirty="0" err="1"/>
              <a:t>tajneed</a:t>
            </a:r>
            <a:r>
              <a:rPr lang="en-US" sz="6000" dirty="0"/>
              <a:t> because he was a “no show.” He paid on the last day of December.</a:t>
            </a:r>
          </a:p>
        </p:txBody>
      </p:sp>
    </p:spTree>
    <p:extLst>
      <p:ext uri="{BB962C8B-B14F-4D97-AF65-F5344CB8AC3E}">
        <p14:creationId xmlns:p14="http://schemas.microsoft.com/office/powerpoint/2010/main" val="4228065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Days Later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142" y="1774825"/>
            <a:ext cx="4889715" cy="478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First-Year Qaid</a:t>
            </a:r>
          </a:p>
        </p:txBody>
      </p:sp>
      <p:pic>
        <p:nvPicPr>
          <p:cNvPr id="2052" name="Picture 4" descr="Image result for don't know what to do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31" y="1657349"/>
            <a:ext cx="7366969" cy="468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06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8255"/>
            <a:ext cx="5076217" cy="432870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“The Standard of Excellence”</a:t>
            </a:r>
          </a:p>
          <a:p>
            <a:pPr marL="0" indent="0">
              <a:buNone/>
            </a:pPr>
            <a:r>
              <a:rPr lang="en-US" i="1" dirty="0"/>
              <a:t>Football is a complicated sport</a:t>
            </a:r>
          </a:p>
          <a:p>
            <a:pPr marL="0" indent="0">
              <a:buNone/>
            </a:pPr>
            <a:r>
              <a:rPr lang="en-US" dirty="0"/>
              <a:t>Since 2001:</a:t>
            </a:r>
          </a:p>
          <a:p>
            <a:r>
              <a:rPr lang="en-US" dirty="0"/>
              <a:t>6 Super Bowl Appearances</a:t>
            </a:r>
          </a:p>
          <a:p>
            <a:r>
              <a:rPr lang="en-US" dirty="0"/>
              <a:t>4 Super Bowl Wins (almost 6)</a:t>
            </a:r>
          </a:p>
          <a:p>
            <a:r>
              <a:rPr lang="en-US" dirty="0"/>
              <a:t>65% Winning PCT</a:t>
            </a:r>
          </a:p>
          <a:p>
            <a:r>
              <a:rPr lang="en-US" dirty="0"/>
              <a:t>14 Division Championships in 16 years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586" y="1688368"/>
            <a:ext cx="5554138" cy="31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88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13800" dirty="0"/>
              <a:t>2,450+ </a:t>
            </a:r>
          </a:p>
          <a:p>
            <a:pPr marL="0" indent="0" algn="ctr">
              <a:buNone/>
            </a:pPr>
            <a:r>
              <a:rPr lang="en-US" sz="7200" dirty="0"/>
              <a:t>(11% increase)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8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Results- Total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13800" dirty="0"/>
              <a:t>$760,000 </a:t>
            </a:r>
          </a:p>
          <a:p>
            <a:pPr marL="0" indent="0" algn="ctr">
              <a:buNone/>
            </a:pPr>
            <a:r>
              <a:rPr lang="en-US" sz="7200" dirty="0"/>
              <a:t>(38%)</a:t>
            </a:r>
          </a:p>
        </p:txBody>
      </p:sp>
    </p:spTree>
    <p:extLst>
      <p:ext uri="{BB962C8B-B14F-4D97-AF65-F5344CB8AC3E}">
        <p14:creationId xmlns:p14="http://schemas.microsoft.com/office/powerpoint/2010/main" val="1152433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Alhamdolillah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93" y="1447275"/>
            <a:ext cx="3826213" cy="5287405"/>
          </a:xfrm>
        </p:spPr>
      </p:pic>
      <p:sp>
        <p:nvSpPr>
          <p:cNvPr id="5" name="TextBox 4"/>
          <p:cNvSpPr txBox="1"/>
          <p:nvPr/>
        </p:nvSpPr>
        <p:spPr>
          <a:xfrm>
            <a:off x="8417668" y="4779523"/>
            <a:ext cx="323606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your reward, not mine.</a:t>
            </a:r>
          </a:p>
          <a:p>
            <a:endParaRPr lang="en-US" dirty="0"/>
          </a:p>
          <a:p>
            <a:r>
              <a:rPr lang="en-US" dirty="0" err="1"/>
              <a:t>Jazakamullah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0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with </a:t>
            </a:r>
            <a:r>
              <a:rPr lang="en-US" dirty="0" err="1"/>
              <a:t>Huzoor</a:t>
            </a:r>
            <a:r>
              <a:rPr lang="en-US" dirty="0"/>
              <a:t> (aba)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0" y="1825625"/>
            <a:ext cx="68961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“Do you go door-to-door?”</a:t>
            </a:r>
          </a:p>
        </p:txBody>
      </p:sp>
      <p:pic>
        <p:nvPicPr>
          <p:cNvPr id="3080" name="Picture 8" descr="Image result for khalifatul masih 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793844"/>
            <a:ext cx="2919413" cy="438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4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Test – Income Budget</a:t>
            </a:r>
          </a:p>
        </p:txBody>
      </p:sp>
      <p:pic>
        <p:nvPicPr>
          <p:cNvPr id="4098" name="Picture 2" descr="Image result for challe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4" y="1582738"/>
            <a:ext cx="10220325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2015 Budget: 551,000</a:t>
            </a:r>
          </a:p>
          <a:p>
            <a:r>
              <a:rPr lang="en-US" dirty="0"/>
              <a:t>2016 Budget: 770,000</a:t>
            </a:r>
          </a:p>
          <a:p>
            <a:r>
              <a:rPr lang="en-US" dirty="0"/>
              <a:t>What Did We Learn?</a:t>
            </a:r>
          </a:p>
          <a:p>
            <a:pPr lvl="1"/>
            <a:r>
              <a:rPr lang="en-US" dirty="0"/>
              <a:t>Very few members refused to give budget</a:t>
            </a:r>
          </a:p>
          <a:p>
            <a:pPr lvl="1"/>
            <a:r>
              <a:rPr lang="en-US" dirty="0"/>
              <a:t>Many members didn’t know rate of Chanda </a:t>
            </a:r>
            <a:r>
              <a:rPr lang="en-US" dirty="0" err="1"/>
              <a:t>Ansarullah</a:t>
            </a:r>
            <a:endParaRPr lang="en-US" dirty="0"/>
          </a:p>
          <a:p>
            <a:pPr lvl="1"/>
            <a:r>
              <a:rPr lang="en-US" dirty="0"/>
              <a:t>Many members didn’t know who was in-charge of collecting</a:t>
            </a:r>
          </a:p>
          <a:p>
            <a:pPr lvl="1"/>
            <a:r>
              <a:rPr lang="en-US" dirty="0"/>
              <a:t>Many members increased not just their pledges, but also their donations</a:t>
            </a:r>
          </a:p>
          <a:p>
            <a:pPr lvl="1"/>
            <a:r>
              <a:rPr lang="en-US" dirty="0"/>
              <a:t>Many members thanked </a:t>
            </a:r>
            <a:r>
              <a:rPr lang="en-US" dirty="0" err="1"/>
              <a:t>Zo’ma</a:t>
            </a:r>
            <a:r>
              <a:rPr lang="en-US" dirty="0"/>
              <a:t> for the follow-through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Test - Participation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51350" cy="4351338"/>
          </a:xfrm>
        </p:spPr>
        <p:txBody>
          <a:bodyPr/>
          <a:lstStyle/>
          <a:p>
            <a:r>
              <a:rPr lang="en-US" dirty="0"/>
              <a:t>Our goal of 2,400 participants in serious </a:t>
            </a:r>
          </a:p>
          <a:p>
            <a:r>
              <a:rPr lang="en-US" dirty="0"/>
              <a:t>End of November: ~1,900 (172/month)</a:t>
            </a:r>
          </a:p>
          <a:p>
            <a:r>
              <a:rPr lang="en-US" dirty="0"/>
              <a:t>Gap: 500</a:t>
            </a:r>
          </a:p>
        </p:txBody>
      </p:sp>
      <p:pic>
        <p:nvPicPr>
          <p:cNvPr id="5124" name="Picture 4" descr="Image result for achieve go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32" y="1149350"/>
            <a:ext cx="6993467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90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Mid-December: Rubber Meets the Road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306" y="1690688"/>
            <a:ext cx="5005387" cy="4902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24950" y="2736850"/>
            <a:ext cx="133985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2,170</a:t>
            </a:r>
            <a:br>
              <a:rPr lang="en-US" dirty="0"/>
            </a:br>
            <a:r>
              <a:rPr lang="en-US" dirty="0"/>
              <a:t>(230)</a:t>
            </a:r>
          </a:p>
        </p:txBody>
      </p:sp>
    </p:spTree>
    <p:extLst>
      <p:ext uri="{BB962C8B-B14F-4D97-AF65-F5344CB8AC3E}">
        <p14:creationId xmlns:p14="http://schemas.microsoft.com/office/powerpoint/2010/main" val="384109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 </a:t>
            </a:r>
            <a:r>
              <a:rPr lang="en-US" sz="6000" dirty="0" err="1"/>
              <a:t>Khadim</a:t>
            </a:r>
            <a:r>
              <a:rPr lang="en-US" sz="6000" dirty="0"/>
              <a:t> gave Chanda on behalf of his deceased father</a:t>
            </a:r>
          </a:p>
        </p:txBody>
      </p:sp>
      <p:pic>
        <p:nvPicPr>
          <p:cNvPr id="1026" name="Picture 2" descr="Image result for voice of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9" y="365125"/>
            <a:ext cx="2218129" cy="22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08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 Zaeem visited a Nasir at his home; the brother gave </a:t>
            </a:r>
            <a:r>
              <a:rPr lang="en-US" sz="6000" dirty="0" err="1"/>
              <a:t>chanda</a:t>
            </a:r>
            <a:r>
              <a:rPr lang="en-US" sz="6000" dirty="0"/>
              <a:t> at their next meeting</a:t>
            </a:r>
          </a:p>
        </p:txBody>
      </p:sp>
      <p:pic>
        <p:nvPicPr>
          <p:cNvPr id="4" name="Picture 2" descr="Image result for voice of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9" y="365125"/>
            <a:ext cx="2218129" cy="22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49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422</Words>
  <Application>Microsoft Office PowerPoint</Application>
  <PresentationFormat>Widescreen</PresentationFormat>
  <Paragraphs>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First-Year Qaid</vt:lpstr>
      <vt:lpstr>Meeting with Huzoor (aba)</vt:lpstr>
      <vt:lpstr>First Test – Income Budget</vt:lpstr>
      <vt:lpstr>Results</vt:lpstr>
      <vt:lpstr>Second Test - Participation </vt:lpstr>
      <vt:lpstr>Mid-December: Rubber Meets the Road</vt:lpstr>
      <vt:lpstr>The Stories</vt:lpstr>
      <vt:lpstr>The Stories</vt:lpstr>
      <vt:lpstr>The Stories</vt:lpstr>
      <vt:lpstr>The Stories</vt:lpstr>
      <vt:lpstr>The Stories</vt:lpstr>
      <vt:lpstr>The Stories</vt:lpstr>
      <vt:lpstr>The Stories</vt:lpstr>
      <vt:lpstr>The Stories</vt:lpstr>
      <vt:lpstr>The Stories</vt:lpstr>
      <vt:lpstr>The Stories</vt:lpstr>
      <vt:lpstr>The Stories</vt:lpstr>
      <vt:lpstr>15 Days Later</vt:lpstr>
      <vt:lpstr>PowerPoint Presentation</vt:lpstr>
      <vt:lpstr>Results - Participants</vt:lpstr>
      <vt:lpstr>Results- Total Collection</vt:lpstr>
      <vt:lpstr>Alhamdolillah!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zahid mian</dc:creator>
  <cp:lastModifiedBy>zahid mian</cp:lastModifiedBy>
  <cp:revision>17</cp:revision>
  <dcterms:created xsi:type="dcterms:W3CDTF">2017-01-14T15:17:46Z</dcterms:created>
  <dcterms:modified xsi:type="dcterms:W3CDTF">2017-01-14T20:19:55Z</dcterms:modified>
</cp:coreProperties>
</file>